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0" r:id="rId6"/>
    <p:sldId id="282" r:id="rId7"/>
    <p:sldId id="286" r:id="rId8"/>
    <p:sldId id="270" r:id="rId9"/>
    <p:sldId id="271" r:id="rId10"/>
    <p:sldId id="272" r:id="rId11"/>
    <p:sldId id="273" r:id="rId12"/>
    <p:sldId id="266" r:id="rId13"/>
    <p:sldId id="267" r:id="rId14"/>
    <p:sldId id="268" r:id="rId15"/>
    <p:sldId id="269" r:id="rId16"/>
    <p:sldId id="265" r:id="rId17"/>
    <p:sldId id="262" r:id="rId18"/>
    <p:sldId id="261" r:id="rId19"/>
    <p:sldId id="264" r:id="rId20"/>
    <p:sldId id="275" r:id="rId21"/>
    <p:sldId id="263" r:id="rId22"/>
    <p:sldId id="281" r:id="rId23"/>
    <p:sldId id="280" r:id="rId24"/>
    <p:sldId id="274" r:id="rId25"/>
    <p:sldId id="279" r:id="rId26"/>
    <p:sldId id="285" r:id="rId27"/>
    <p:sldId id="277" r:id="rId28"/>
    <p:sldId id="278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4C925-0BE8-4290-A937-951E42FE0376}" v="172" dt="2022-07-08T05:57:33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CAE17-3CD6-4727-84A7-BF9783026F6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7FEA45AF-5284-4741-8052-F903667A5D58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110F723A-4541-43C3-846E-DC9D4222ACFA}" type="parTrans" cxnId="{5117D428-CF1F-4218-9341-AF50B64DEFD9}">
      <dgm:prSet/>
      <dgm:spPr/>
      <dgm:t>
        <a:bodyPr/>
        <a:lstStyle/>
        <a:p>
          <a:endParaRPr lang="en-US"/>
        </a:p>
      </dgm:t>
    </dgm:pt>
    <dgm:pt modelId="{C0E580CA-5B70-4F1A-B62E-7E9DE0A0D42E}" type="sibTrans" cxnId="{5117D428-CF1F-4218-9341-AF50B64DEFD9}">
      <dgm:prSet/>
      <dgm:spPr/>
      <dgm:t>
        <a:bodyPr/>
        <a:lstStyle/>
        <a:p>
          <a:endParaRPr lang="en-US"/>
        </a:p>
      </dgm:t>
    </dgm:pt>
    <dgm:pt modelId="{E8DCAF6C-D5FE-4898-ADE4-B969228F6498}">
      <dgm:prSet phldrT="[Text]"/>
      <dgm:spPr/>
      <dgm:t>
        <a:bodyPr/>
        <a:lstStyle/>
        <a:p>
          <a:r>
            <a:rPr lang="en-US" dirty="0"/>
            <a:t>Thresholding</a:t>
          </a:r>
        </a:p>
      </dgm:t>
    </dgm:pt>
    <dgm:pt modelId="{EDE9CECA-9ABE-4FF4-9933-C32F61279349}" type="parTrans" cxnId="{BB5BB717-F4CF-4459-8AD3-43BFADC6B6EC}">
      <dgm:prSet/>
      <dgm:spPr/>
      <dgm:t>
        <a:bodyPr/>
        <a:lstStyle/>
        <a:p>
          <a:endParaRPr lang="en-US"/>
        </a:p>
      </dgm:t>
    </dgm:pt>
    <dgm:pt modelId="{8DF80347-DB61-436B-80FD-93CF088F4C2E}" type="sibTrans" cxnId="{BB5BB717-F4CF-4459-8AD3-43BFADC6B6EC}">
      <dgm:prSet/>
      <dgm:spPr/>
      <dgm:t>
        <a:bodyPr/>
        <a:lstStyle/>
        <a:p>
          <a:endParaRPr lang="en-US"/>
        </a:p>
      </dgm:t>
    </dgm:pt>
    <dgm:pt modelId="{7DA57276-A7F3-4EC8-B306-C702E3FF1465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D2F54D99-2BA3-4754-B1A1-0CB09BBEB034}" type="parTrans" cxnId="{08E92D23-6CE9-4BB2-ADA3-57E342BCDEC9}">
      <dgm:prSet/>
      <dgm:spPr/>
      <dgm:t>
        <a:bodyPr/>
        <a:lstStyle/>
        <a:p>
          <a:endParaRPr lang="en-US"/>
        </a:p>
      </dgm:t>
    </dgm:pt>
    <dgm:pt modelId="{F41D412E-EDFB-4A5E-B1B4-6BEDBEE20C54}" type="sibTrans" cxnId="{08E92D23-6CE9-4BB2-ADA3-57E342BCDEC9}">
      <dgm:prSet/>
      <dgm:spPr/>
      <dgm:t>
        <a:bodyPr/>
        <a:lstStyle/>
        <a:p>
          <a:endParaRPr lang="en-US"/>
        </a:p>
      </dgm:t>
    </dgm:pt>
    <dgm:pt modelId="{167AF195-5121-4282-A709-A7CDFEC59031}">
      <dgm:prSet/>
      <dgm:spPr/>
      <dgm:t>
        <a:bodyPr/>
        <a:lstStyle/>
        <a:p>
          <a:r>
            <a:rPr lang="en-US" dirty="0"/>
            <a:t>Masked image</a:t>
          </a:r>
        </a:p>
      </dgm:t>
    </dgm:pt>
    <dgm:pt modelId="{08BED87F-4007-4065-B7BD-96188C9DCC05}" type="parTrans" cxnId="{A933A01D-A9A3-4531-9AAF-51C83C3783A0}">
      <dgm:prSet/>
      <dgm:spPr/>
      <dgm:t>
        <a:bodyPr/>
        <a:lstStyle/>
        <a:p>
          <a:endParaRPr lang="en-US"/>
        </a:p>
      </dgm:t>
    </dgm:pt>
    <dgm:pt modelId="{A10114A4-AB74-4D02-8FC7-2057DA5D1AF8}" type="sibTrans" cxnId="{A933A01D-A9A3-4531-9AAF-51C83C3783A0}">
      <dgm:prSet/>
      <dgm:spPr/>
      <dgm:t>
        <a:bodyPr/>
        <a:lstStyle/>
        <a:p>
          <a:endParaRPr lang="en-US"/>
        </a:p>
      </dgm:t>
    </dgm:pt>
    <dgm:pt modelId="{47406744-B51D-48C5-BB58-42DC3A7567E3}">
      <dgm:prSet/>
      <dgm:spPr/>
      <dgm:t>
        <a:bodyPr/>
        <a:lstStyle/>
        <a:p>
          <a:r>
            <a:rPr lang="en-US" dirty="0"/>
            <a:t>Bitwise operation</a:t>
          </a:r>
        </a:p>
      </dgm:t>
    </dgm:pt>
    <dgm:pt modelId="{0A2C098D-3BCA-4F22-9266-E7A8036070D6}" type="parTrans" cxnId="{2FD1C897-CCCD-4A98-BC3B-0A189A081BE1}">
      <dgm:prSet/>
      <dgm:spPr/>
      <dgm:t>
        <a:bodyPr/>
        <a:lstStyle/>
        <a:p>
          <a:endParaRPr lang="en-US"/>
        </a:p>
      </dgm:t>
    </dgm:pt>
    <dgm:pt modelId="{323E11A7-F9B6-45A2-9932-A01C06BFC374}" type="sibTrans" cxnId="{2FD1C897-CCCD-4A98-BC3B-0A189A081BE1}">
      <dgm:prSet/>
      <dgm:spPr/>
      <dgm:t>
        <a:bodyPr/>
        <a:lstStyle/>
        <a:p>
          <a:endParaRPr lang="en-US"/>
        </a:p>
      </dgm:t>
    </dgm:pt>
    <dgm:pt modelId="{BCD37949-54ED-4BEB-98C0-57A7A5EF6CBB}">
      <dgm:prSet/>
      <dgm:spPr/>
      <dgm:t>
        <a:bodyPr/>
        <a:lstStyle/>
        <a:p>
          <a:r>
            <a:rPr lang="en-US" dirty="0"/>
            <a:t>Morphological Transformation</a:t>
          </a:r>
        </a:p>
      </dgm:t>
    </dgm:pt>
    <dgm:pt modelId="{3A1C9990-FF97-498C-8B28-D171C43F8B45}" type="sibTrans" cxnId="{5B74CCEC-8D1F-4540-8AC7-D072B9C4E53F}">
      <dgm:prSet/>
      <dgm:spPr/>
      <dgm:t>
        <a:bodyPr/>
        <a:lstStyle/>
        <a:p>
          <a:endParaRPr lang="en-US"/>
        </a:p>
      </dgm:t>
    </dgm:pt>
    <dgm:pt modelId="{A46523C9-05FD-4DB3-89E0-CC60403B5748}" type="parTrans" cxnId="{5B74CCEC-8D1F-4540-8AC7-D072B9C4E53F}">
      <dgm:prSet/>
      <dgm:spPr/>
      <dgm:t>
        <a:bodyPr/>
        <a:lstStyle/>
        <a:p>
          <a:endParaRPr lang="en-US"/>
        </a:p>
      </dgm:t>
    </dgm:pt>
    <dgm:pt modelId="{1F540D7B-1528-493C-B4B6-A5C7376FC63F}" type="pres">
      <dgm:prSet presAssocID="{E8CCAE17-3CD6-4727-84A7-BF9783026F6E}" presName="diagram" presStyleCnt="0">
        <dgm:presLayoutVars>
          <dgm:dir/>
          <dgm:resizeHandles val="exact"/>
        </dgm:presLayoutVars>
      </dgm:prSet>
      <dgm:spPr/>
    </dgm:pt>
    <dgm:pt modelId="{87DD4C40-A785-465A-887F-ED2089674D9C}" type="pres">
      <dgm:prSet presAssocID="{7FEA45AF-5284-4741-8052-F903667A5D58}" presName="node" presStyleLbl="node1" presStyleIdx="0" presStyleCnt="6">
        <dgm:presLayoutVars>
          <dgm:bulletEnabled val="1"/>
        </dgm:presLayoutVars>
      </dgm:prSet>
      <dgm:spPr/>
    </dgm:pt>
    <dgm:pt modelId="{AE3E910B-9348-4FE2-8D6B-056FFC73934D}" type="pres">
      <dgm:prSet presAssocID="{C0E580CA-5B70-4F1A-B62E-7E9DE0A0D42E}" presName="sibTrans" presStyleCnt="0"/>
      <dgm:spPr/>
    </dgm:pt>
    <dgm:pt modelId="{674D7A59-F477-4AF6-A1B8-8B488E0A894D}" type="pres">
      <dgm:prSet presAssocID="{E8DCAF6C-D5FE-4898-ADE4-B969228F6498}" presName="node" presStyleLbl="node1" presStyleIdx="1" presStyleCnt="6">
        <dgm:presLayoutVars>
          <dgm:bulletEnabled val="1"/>
        </dgm:presLayoutVars>
      </dgm:prSet>
      <dgm:spPr/>
    </dgm:pt>
    <dgm:pt modelId="{FB39BD1B-1928-4147-BEC1-5F1489B32E16}" type="pres">
      <dgm:prSet presAssocID="{8DF80347-DB61-436B-80FD-93CF088F4C2E}" presName="sibTrans" presStyleCnt="0"/>
      <dgm:spPr/>
    </dgm:pt>
    <dgm:pt modelId="{301DF492-0782-4876-A91D-B51D9E40D08B}" type="pres">
      <dgm:prSet presAssocID="{7DA57276-A7F3-4EC8-B306-C702E3FF1465}" presName="node" presStyleLbl="node1" presStyleIdx="2" presStyleCnt="6">
        <dgm:presLayoutVars>
          <dgm:bulletEnabled val="1"/>
        </dgm:presLayoutVars>
      </dgm:prSet>
      <dgm:spPr/>
    </dgm:pt>
    <dgm:pt modelId="{821492F4-5943-463C-B46B-CF56813F792D}" type="pres">
      <dgm:prSet presAssocID="{F41D412E-EDFB-4A5E-B1B4-6BEDBEE20C54}" presName="sibTrans" presStyleCnt="0"/>
      <dgm:spPr/>
    </dgm:pt>
    <dgm:pt modelId="{7EFC5095-0E7C-4E57-899F-868E6AC0918B}" type="pres">
      <dgm:prSet presAssocID="{BCD37949-54ED-4BEB-98C0-57A7A5EF6CBB}" presName="node" presStyleLbl="node1" presStyleIdx="3" presStyleCnt="6">
        <dgm:presLayoutVars>
          <dgm:bulletEnabled val="1"/>
        </dgm:presLayoutVars>
      </dgm:prSet>
      <dgm:spPr/>
    </dgm:pt>
    <dgm:pt modelId="{0694E8D9-F052-4DB2-8CA5-00871642CD55}" type="pres">
      <dgm:prSet presAssocID="{3A1C9990-FF97-498C-8B28-D171C43F8B45}" presName="sibTrans" presStyleCnt="0"/>
      <dgm:spPr/>
    </dgm:pt>
    <dgm:pt modelId="{D04DA481-22CD-4B2A-9E58-A4AB39911AAF}" type="pres">
      <dgm:prSet presAssocID="{167AF195-5121-4282-A709-A7CDFEC59031}" presName="node" presStyleLbl="node1" presStyleIdx="4" presStyleCnt="6">
        <dgm:presLayoutVars>
          <dgm:bulletEnabled val="1"/>
        </dgm:presLayoutVars>
      </dgm:prSet>
      <dgm:spPr/>
    </dgm:pt>
    <dgm:pt modelId="{43504B0B-AF21-4BEC-B4CE-917C750D4078}" type="pres">
      <dgm:prSet presAssocID="{A10114A4-AB74-4D02-8FC7-2057DA5D1AF8}" presName="sibTrans" presStyleCnt="0"/>
      <dgm:spPr/>
    </dgm:pt>
    <dgm:pt modelId="{E60534C3-165C-4F81-AA88-43C5B0F96AD7}" type="pres">
      <dgm:prSet presAssocID="{47406744-B51D-48C5-BB58-42DC3A7567E3}" presName="node" presStyleLbl="node1" presStyleIdx="5" presStyleCnt="6">
        <dgm:presLayoutVars>
          <dgm:bulletEnabled val="1"/>
        </dgm:presLayoutVars>
      </dgm:prSet>
      <dgm:spPr/>
    </dgm:pt>
  </dgm:ptLst>
  <dgm:cxnLst>
    <dgm:cxn modelId="{BB5BB717-F4CF-4459-8AD3-43BFADC6B6EC}" srcId="{E8CCAE17-3CD6-4727-84A7-BF9783026F6E}" destId="{E8DCAF6C-D5FE-4898-ADE4-B969228F6498}" srcOrd="1" destOrd="0" parTransId="{EDE9CECA-9ABE-4FF4-9933-C32F61279349}" sibTransId="{8DF80347-DB61-436B-80FD-93CF088F4C2E}"/>
    <dgm:cxn modelId="{A933A01D-A9A3-4531-9AAF-51C83C3783A0}" srcId="{E8CCAE17-3CD6-4727-84A7-BF9783026F6E}" destId="{167AF195-5121-4282-A709-A7CDFEC59031}" srcOrd="4" destOrd="0" parTransId="{08BED87F-4007-4065-B7BD-96188C9DCC05}" sibTransId="{A10114A4-AB74-4D02-8FC7-2057DA5D1AF8}"/>
    <dgm:cxn modelId="{08E92D23-6CE9-4BB2-ADA3-57E342BCDEC9}" srcId="{E8CCAE17-3CD6-4727-84A7-BF9783026F6E}" destId="{7DA57276-A7F3-4EC8-B306-C702E3FF1465}" srcOrd="2" destOrd="0" parTransId="{D2F54D99-2BA3-4754-B1A1-0CB09BBEB034}" sibTransId="{F41D412E-EDFB-4A5E-B1B4-6BEDBEE20C54}"/>
    <dgm:cxn modelId="{8E74CC23-FB57-42F6-A88E-902750BD2C49}" type="presOf" srcId="{7FEA45AF-5284-4741-8052-F903667A5D58}" destId="{87DD4C40-A785-465A-887F-ED2089674D9C}" srcOrd="0" destOrd="0" presId="urn:microsoft.com/office/officeart/2005/8/layout/default"/>
    <dgm:cxn modelId="{5117D428-CF1F-4218-9341-AF50B64DEFD9}" srcId="{E8CCAE17-3CD6-4727-84A7-BF9783026F6E}" destId="{7FEA45AF-5284-4741-8052-F903667A5D58}" srcOrd="0" destOrd="0" parTransId="{110F723A-4541-43C3-846E-DC9D4222ACFA}" sibTransId="{C0E580CA-5B70-4F1A-B62E-7E9DE0A0D42E}"/>
    <dgm:cxn modelId="{255E4F36-89C3-42D3-A271-61531ABE788C}" type="presOf" srcId="{47406744-B51D-48C5-BB58-42DC3A7567E3}" destId="{E60534C3-165C-4F81-AA88-43C5B0F96AD7}" srcOrd="0" destOrd="0" presId="urn:microsoft.com/office/officeart/2005/8/layout/default"/>
    <dgm:cxn modelId="{7DEF7F65-4CC3-4E95-B055-76B258DBDA19}" type="presOf" srcId="{167AF195-5121-4282-A709-A7CDFEC59031}" destId="{D04DA481-22CD-4B2A-9E58-A4AB39911AAF}" srcOrd="0" destOrd="0" presId="urn:microsoft.com/office/officeart/2005/8/layout/default"/>
    <dgm:cxn modelId="{09CD4166-C896-4079-A733-41C26089CCA7}" type="presOf" srcId="{7DA57276-A7F3-4EC8-B306-C702E3FF1465}" destId="{301DF492-0782-4876-A91D-B51D9E40D08B}" srcOrd="0" destOrd="0" presId="urn:microsoft.com/office/officeart/2005/8/layout/default"/>
    <dgm:cxn modelId="{E35B857F-6C63-4BD7-A6EA-4E30926D59B5}" type="presOf" srcId="{BCD37949-54ED-4BEB-98C0-57A7A5EF6CBB}" destId="{7EFC5095-0E7C-4E57-899F-868E6AC0918B}" srcOrd="0" destOrd="0" presId="urn:microsoft.com/office/officeart/2005/8/layout/default"/>
    <dgm:cxn modelId="{2FD1C897-CCCD-4A98-BC3B-0A189A081BE1}" srcId="{E8CCAE17-3CD6-4727-84A7-BF9783026F6E}" destId="{47406744-B51D-48C5-BB58-42DC3A7567E3}" srcOrd="5" destOrd="0" parTransId="{0A2C098D-3BCA-4F22-9266-E7A8036070D6}" sibTransId="{323E11A7-F9B6-45A2-9932-A01C06BFC374}"/>
    <dgm:cxn modelId="{DDEA41AE-397A-44D0-944B-163AEEB2381F}" type="presOf" srcId="{E8DCAF6C-D5FE-4898-ADE4-B969228F6498}" destId="{674D7A59-F477-4AF6-A1B8-8B488E0A894D}" srcOrd="0" destOrd="0" presId="urn:microsoft.com/office/officeart/2005/8/layout/default"/>
    <dgm:cxn modelId="{5B74CCEC-8D1F-4540-8AC7-D072B9C4E53F}" srcId="{E8CCAE17-3CD6-4727-84A7-BF9783026F6E}" destId="{BCD37949-54ED-4BEB-98C0-57A7A5EF6CBB}" srcOrd="3" destOrd="0" parTransId="{A46523C9-05FD-4DB3-89E0-CC60403B5748}" sibTransId="{3A1C9990-FF97-498C-8B28-D171C43F8B45}"/>
    <dgm:cxn modelId="{CEA6F7F3-A104-431F-A8FE-7739B8DC741D}" type="presOf" srcId="{E8CCAE17-3CD6-4727-84A7-BF9783026F6E}" destId="{1F540D7B-1528-493C-B4B6-A5C7376FC63F}" srcOrd="0" destOrd="0" presId="urn:microsoft.com/office/officeart/2005/8/layout/default"/>
    <dgm:cxn modelId="{F431E1E1-0119-4CEC-97BD-95AFE42FD5F2}" type="presParOf" srcId="{1F540D7B-1528-493C-B4B6-A5C7376FC63F}" destId="{87DD4C40-A785-465A-887F-ED2089674D9C}" srcOrd="0" destOrd="0" presId="urn:microsoft.com/office/officeart/2005/8/layout/default"/>
    <dgm:cxn modelId="{947E00F6-70B2-4FA2-BB75-EC64AFCAA391}" type="presParOf" srcId="{1F540D7B-1528-493C-B4B6-A5C7376FC63F}" destId="{AE3E910B-9348-4FE2-8D6B-056FFC73934D}" srcOrd="1" destOrd="0" presId="urn:microsoft.com/office/officeart/2005/8/layout/default"/>
    <dgm:cxn modelId="{08DDCB68-C2E3-45BF-8C8B-6BB13F95EFA6}" type="presParOf" srcId="{1F540D7B-1528-493C-B4B6-A5C7376FC63F}" destId="{674D7A59-F477-4AF6-A1B8-8B488E0A894D}" srcOrd="2" destOrd="0" presId="urn:microsoft.com/office/officeart/2005/8/layout/default"/>
    <dgm:cxn modelId="{20FA8DF9-8D6D-4907-B09F-B8791F881CF2}" type="presParOf" srcId="{1F540D7B-1528-493C-B4B6-A5C7376FC63F}" destId="{FB39BD1B-1928-4147-BEC1-5F1489B32E16}" srcOrd="3" destOrd="0" presId="urn:microsoft.com/office/officeart/2005/8/layout/default"/>
    <dgm:cxn modelId="{157A56B9-2B48-4117-943A-E72CE3CDCB66}" type="presParOf" srcId="{1F540D7B-1528-493C-B4B6-A5C7376FC63F}" destId="{301DF492-0782-4876-A91D-B51D9E40D08B}" srcOrd="4" destOrd="0" presId="urn:microsoft.com/office/officeart/2005/8/layout/default"/>
    <dgm:cxn modelId="{253BD9B3-44E5-4EFA-B264-7D4E536DCF1E}" type="presParOf" srcId="{1F540D7B-1528-493C-B4B6-A5C7376FC63F}" destId="{821492F4-5943-463C-B46B-CF56813F792D}" srcOrd="5" destOrd="0" presId="urn:microsoft.com/office/officeart/2005/8/layout/default"/>
    <dgm:cxn modelId="{F38A6A28-7F89-4296-AE11-685D37056092}" type="presParOf" srcId="{1F540D7B-1528-493C-B4B6-A5C7376FC63F}" destId="{7EFC5095-0E7C-4E57-899F-868E6AC0918B}" srcOrd="6" destOrd="0" presId="urn:microsoft.com/office/officeart/2005/8/layout/default"/>
    <dgm:cxn modelId="{F06B38E1-2DA1-4D24-B6C6-4F48F3BEBD4C}" type="presParOf" srcId="{1F540D7B-1528-493C-B4B6-A5C7376FC63F}" destId="{0694E8D9-F052-4DB2-8CA5-00871642CD55}" srcOrd="7" destOrd="0" presId="urn:microsoft.com/office/officeart/2005/8/layout/default"/>
    <dgm:cxn modelId="{0578516C-4C7B-4F74-9CEA-E2701998C9A4}" type="presParOf" srcId="{1F540D7B-1528-493C-B4B6-A5C7376FC63F}" destId="{D04DA481-22CD-4B2A-9E58-A4AB39911AAF}" srcOrd="8" destOrd="0" presId="urn:microsoft.com/office/officeart/2005/8/layout/default"/>
    <dgm:cxn modelId="{90564BC2-3061-42C2-B7E6-8BF09ED28B8A}" type="presParOf" srcId="{1F540D7B-1528-493C-B4B6-A5C7376FC63F}" destId="{43504B0B-AF21-4BEC-B4CE-917C750D4078}" srcOrd="9" destOrd="0" presId="urn:microsoft.com/office/officeart/2005/8/layout/default"/>
    <dgm:cxn modelId="{804DA9F4-B2F9-4341-A43A-E429909E01AF}" type="presParOf" srcId="{1F540D7B-1528-493C-B4B6-A5C7376FC63F}" destId="{E60534C3-165C-4F81-AA88-43C5B0F96AD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D4C40-A785-465A-887F-ED2089674D9C}">
      <dsp:nvSpPr>
        <dsp:cNvPr id="0" name=""/>
        <dsp:cNvSpPr/>
      </dsp:nvSpPr>
      <dsp:spPr>
        <a:xfrm>
          <a:off x="1437" y="505459"/>
          <a:ext cx="1811017" cy="10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Image</a:t>
          </a:r>
        </a:p>
      </dsp:txBody>
      <dsp:txXfrm>
        <a:off x="1437" y="505459"/>
        <a:ext cx="1811017" cy="1086610"/>
      </dsp:txXfrm>
    </dsp:sp>
    <dsp:sp modelId="{674D7A59-F477-4AF6-A1B8-8B488E0A894D}">
      <dsp:nvSpPr>
        <dsp:cNvPr id="0" name=""/>
        <dsp:cNvSpPr/>
      </dsp:nvSpPr>
      <dsp:spPr>
        <a:xfrm>
          <a:off x="1993556" y="505459"/>
          <a:ext cx="1811017" cy="10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Thresholding</a:t>
          </a:r>
        </a:p>
      </dsp:txBody>
      <dsp:txXfrm>
        <a:off x="1993556" y="505459"/>
        <a:ext cx="1811017" cy="1086610"/>
      </dsp:txXfrm>
    </dsp:sp>
    <dsp:sp modelId="{301DF492-0782-4876-A91D-B51D9E40D08B}">
      <dsp:nvSpPr>
        <dsp:cNvPr id="0" name=""/>
        <dsp:cNvSpPr/>
      </dsp:nvSpPr>
      <dsp:spPr>
        <a:xfrm>
          <a:off x="3985675" y="505459"/>
          <a:ext cx="1811017" cy="10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Edge detection</a:t>
          </a:r>
        </a:p>
      </dsp:txBody>
      <dsp:txXfrm>
        <a:off x="3985675" y="505459"/>
        <a:ext cx="1811017" cy="1086610"/>
      </dsp:txXfrm>
    </dsp:sp>
    <dsp:sp modelId="{7EFC5095-0E7C-4E57-899F-868E6AC0918B}">
      <dsp:nvSpPr>
        <dsp:cNvPr id="0" name=""/>
        <dsp:cNvSpPr/>
      </dsp:nvSpPr>
      <dsp:spPr>
        <a:xfrm>
          <a:off x="5977794" y="505459"/>
          <a:ext cx="1811017" cy="10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Morphological Transformation</a:t>
          </a:r>
        </a:p>
      </dsp:txBody>
      <dsp:txXfrm>
        <a:off x="5977794" y="505459"/>
        <a:ext cx="1811017" cy="1086610"/>
      </dsp:txXfrm>
    </dsp:sp>
    <dsp:sp modelId="{D04DA481-22CD-4B2A-9E58-A4AB39911AAF}">
      <dsp:nvSpPr>
        <dsp:cNvPr id="0" name=""/>
        <dsp:cNvSpPr/>
      </dsp:nvSpPr>
      <dsp:spPr>
        <a:xfrm>
          <a:off x="7969914" y="505459"/>
          <a:ext cx="1811017" cy="10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Masked image</a:t>
          </a:r>
        </a:p>
      </dsp:txBody>
      <dsp:txXfrm>
        <a:off x="7969914" y="505459"/>
        <a:ext cx="1811017" cy="1086610"/>
      </dsp:txXfrm>
    </dsp:sp>
    <dsp:sp modelId="{E60534C3-165C-4F81-AA88-43C5B0F96AD7}">
      <dsp:nvSpPr>
        <dsp:cNvPr id="0" name=""/>
        <dsp:cNvSpPr/>
      </dsp:nvSpPr>
      <dsp:spPr>
        <a:xfrm>
          <a:off x="9962033" y="505459"/>
          <a:ext cx="1811017" cy="1086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Bitwise operation</a:t>
          </a:r>
        </a:p>
      </dsp:txBody>
      <dsp:txXfrm>
        <a:off x="9962033" y="505459"/>
        <a:ext cx="1811017" cy="1086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DB2A93-C310-D24D-98A6-9BAEE1D211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91AE6-2F90-E047-9188-FF4B532B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0" y="75157"/>
            <a:ext cx="9533351" cy="951977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8773-1E4D-C34E-BD9A-79AE166A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53331"/>
            <a:ext cx="11775510" cy="4966494"/>
          </a:xfrm>
        </p:spPr>
        <p:txBody>
          <a:bodyPr/>
          <a:lstStyle>
            <a:lvl1pPr>
              <a:defRPr sz="2000">
                <a:latin typeface="Helvetica" pitchFamily="2" charset="0"/>
              </a:defRPr>
            </a:lvl1pPr>
            <a:lvl2pPr>
              <a:defRPr sz="1800">
                <a:latin typeface="Helvetica" pitchFamily="2" charset="0"/>
              </a:defRPr>
            </a:lvl2pPr>
            <a:lvl3pPr>
              <a:defRPr sz="1800"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3372-F36B-424C-9D6E-FE0C40FA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C97D-B658-46C6-86D6-D6C14BAB411A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C06F8-0F60-D04A-8E55-70C9D90E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0C87E-CCC1-C649-9B10-88B0370B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7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534188-93A8-C041-9FCB-C28DEE8328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EEB44-0C90-4041-8672-31A7F355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02" y="1709738"/>
            <a:ext cx="6437247" cy="21113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FD0-FA68-B248-9D63-C1A6781BB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202" y="3839369"/>
            <a:ext cx="6443598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FBBEF-BE5A-6445-B1DF-57E3B1D7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7446-273E-47A3-A0D5-3BA7D2252B43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E2E63-E63F-614C-8688-E546048F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C61B7-999E-E147-9304-268D576C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5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DB2A93-C310-D24D-98A6-9BAEE1D211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91AE6-2F90-E047-9188-FF4B532B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0" y="75157"/>
            <a:ext cx="9533351" cy="951977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8773-1E4D-C34E-BD9A-79AE166A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53331"/>
            <a:ext cx="11775510" cy="4966494"/>
          </a:xfrm>
        </p:spPr>
        <p:txBody>
          <a:bodyPr/>
          <a:lstStyle>
            <a:lvl1pPr>
              <a:defRPr sz="2000">
                <a:latin typeface="Helvetica" pitchFamily="2" charset="0"/>
              </a:defRPr>
            </a:lvl1pPr>
            <a:lvl2pPr>
              <a:defRPr sz="1800">
                <a:latin typeface="Helvetica" pitchFamily="2" charset="0"/>
              </a:defRPr>
            </a:lvl2pPr>
            <a:lvl3pPr>
              <a:defRPr sz="1800"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3372-F36B-424C-9D6E-FE0C40FA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3271-40BF-4578-B26A-B6A39FD9F47C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C06F8-0F60-D04A-8E55-70C9D90E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0C87E-CCC1-C649-9B10-88B0370B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0DCF3-7A15-4EF3-A99D-1B6C4CA5F9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4647" y="5499463"/>
            <a:ext cx="1400862" cy="6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7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D9D93C-F1B2-954A-922C-6BFAC2587A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B9100-FD34-654C-A437-1DB2DD17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66E1-2EFF-43C1-B06A-E0BD311B840D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9C32-599D-B44A-9BE4-B54877AA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82515-6936-D44F-9E1F-E15FD16E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B11C95-322B-D547-B3D1-C6B4B53D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2181" y="607219"/>
            <a:ext cx="6108526" cy="23876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92D950A-D062-CE4F-9413-D6D258E2B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181" y="3001887"/>
            <a:ext cx="6108526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99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3CB64-FE0A-D04E-AF9D-7DB1888B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C0440-C6B2-C946-A0EB-3FE3B3AE2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CAE61-1272-A243-AD46-BED8E241B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1C15B-2E21-466E-B654-F5016928FCEB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B8A99-19B0-B04B-9374-9FEC30627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097CE-6459-CD4F-9556-BCB61550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E19B-BBB1-2246-AAA4-0D48B860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7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50" r:id="rId3"/>
    <p:sldLayoutId id="2147483663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neural-network/#:~:text=A%20neural%20network%20is%20a,that%20resembles%20the%20human%20brain." TargetMode="External"/><Relationship Id="rId2" Type="http://schemas.openxmlformats.org/officeDocument/2006/relationships/hyperlink" Target="https://detecto.readthedocs.io/en/latest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2355" y="1193796"/>
            <a:ext cx="6108526" cy="1295401"/>
          </a:xfrm>
        </p:spPr>
        <p:txBody>
          <a:bodyPr/>
          <a:lstStyle/>
          <a:p>
            <a:pPr algn="ctr"/>
            <a:r>
              <a:rPr lang="en-US" dirty="0"/>
              <a:t>Octane’22</a:t>
            </a:r>
            <a:br>
              <a:rPr lang="en-US" dirty="0"/>
            </a:br>
            <a:r>
              <a:rPr lang="en-US" dirty="0"/>
              <a:t>Review Presentation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11F99E-5A45-477C-A37C-2D5B499B8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5700" y="2616200"/>
            <a:ext cx="5793168" cy="2654299"/>
          </a:xfrm>
        </p:spPr>
        <p:txBody>
          <a:bodyPr>
            <a:normAutofit/>
          </a:bodyPr>
          <a:lstStyle/>
          <a:p>
            <a:r>
              <a:rPr lang="en-US" b="1" dirty="0"/>
              <a:t>Project</a:t>
            </a:r>
            <a:r>
              <a:rPr lang="en-US" dirty="0"/>
              <a:t> :  Pad printing defect inspection  	        	   system using Vision</a:t>
            </a:r>
          </a:p>
          <a:p>
            <a:r>
              <a:rPr lang="en-US" b="1" dirty="0"/>
              <a:t>Department </a:t>
            </a:r>
            <a:r>
              <a:rPr lang="en-US" dirty="0"/>
              <a:t>:  MTD R&amp;A (Engineering)</a:t>
            </a:r>
          </a:p>
          <a:p>
            <a:r>
              <a:rPr lang="en-US" b="1" dirty="0"/>
              <a:t>Mentor </a:t>
            </a:r>
            <a:r>
              <a:rPr lang="en-US" dirty="0"/>
              <a:t>:  Pravin Marathe</a:t>
            </a:r>
          </a:p>
        </p:txBody>
      </p:sp>
    </p:spTree>
    <p:extLst>
      <p:ext uri="{BB962C8B-B14F-4D97-AF65-F5344CB8AC3E}">
        <p14:creationId xmlns:p14="http://schemas.microsoft.com/office/powerpoint/2010/main" val="373887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5533-EAC7-5B61-8A65-82A160DF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system Camera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7C27-87C4-C558-1BD4-195B96BC1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>
                <a:latin typeface="+mn-lt"/>
              </a:rPr>
              <a:t>For identifying defects using OpenCV, camera used can be of low resolution</a:t>
            </a:r>
          </a:p>
          <a:p>
            <a:r>
              <a:rPr lang="en-IN" sz="2400" dirty="0">
                <a:latin typeface="+mn-lt"/>
              </a:rPr>
              <a:t>For identifying defects using deep learning, camera of high resolution should be used</a:t>
            </a:r>
            <a:r>
              <a:rPr lang="en-IN" dirty="0"/>
              <a:t>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C7ACE1F3-DC92-E708-8EA1-4FFD31B21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" y="2689240"/>
            <a:ext cx="2505425" cy="2419688"/>
          </a:xfrm>
          <a:prstGeom prst="rect">
            <a:avLst/>
          </a:prstGeom>
        </p:spPr>
      </p:pic>
      <p:pic>
        <p:nvPicPr>
          <p:cNvPr id="8" name="Picture 7" descr="A picture containing electronics, black, camera, projector&#10;&#10;Description automatically generated">
            <a:extLst>
              <a:ext uri="{FF2B5EF4-FFF2-40B4-BE49-F238E27FC236}">
                <a16:creationId xmlns:a16="http://schemas.microsoft.com/office/drawing/2014/main" id="{6A3887BB-69E9-4928-DAC4-B65726CF5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3208"/>
            <a:ext cx="2928807" cy="2419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33A22-952D-270A-CBCF-E9C3C8B4FE7D}"/>
              </a:ext>
            </a:extLst>
          </p:cNvPr>
          <p:cNvSpPr txBox="1"/>
          <p:nvPr/>
        </p:nvSpPr>
        <p:spPr>
          <a:xfrm>
            <a:off x="2526383" y="2689240"/>
            <a:ext cx="29288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Bassler</a:t>
            </a:r>
            <a:r>
              <a:rPr lang="en-IN" dirty="0"/>
              <a:t>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acA2500-14uc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Sensor         :  MT9P031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Shutter        :   Rolling                         	             Shutter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Sensor Type:  CMOS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Sensor Size  :  5.7 mm x 		             4.3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Resolution   :  5 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Frame Rate  :  14 fps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0DA65-3B54-622E-10BD-06C5E21626CB}"/>
              </a:ext>
            </a:extLst>
          </p:cNvPr>
          <p:cNvSpPr txBox="1"/>
          <p:nvPr/>
        </p:nvSpPr>
        <p:spPr>
          <a:xfrm>
            <a:off x="9024807" y="3298919"/>
            <a:ext cx="2400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Logitech C270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Sensor Type : CMOS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Resolution    : 720p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Frame rate    : 30 fps</a:t>
            </a:r>
          </a:p>
        </p:txBody>
      </p:sp>
    </p:spTree>
    <p:extLst>
      <p:ext uri="{BB962C8B-B14F-4D97-AF65-F5344CB8AC3E}">
        <p14:creationId xmlns:p14="http://schemas.microsoft.com/office/powerpoint/2010/main" val="420596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E0D4-AE87-41AF-9849-ECD0FF4C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towards identifying defects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29869-0235-29AA-7157-505DB4DF6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Print shift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Print Cut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Double print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332A592-E70F-084A-E7AD-778FCE514483}"/>
              </a:ext>
            </a:extLst>
          </p:cNvPr>
          <p:cNvSpPr/>
          <p:nvPr/>
        </p:nvSpPr>
        <p:spPr>
          <a:xfrm>
            <a:off x="2148590" y="2533257"/>
            <a:ext cx="194872" cy="17388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659537-20DB-E312-6117-5B96F3CDE45D}"/>
              </a:ext>
            </a:extLst>
          </p:cNvPr>
          <p:cNvGrpSpPr/>
          <p:nvPr/>
        </p:nvGrpSpPr>
        <p:grpSpPr>
          <a:xfrm>
            <a:off x="2591044" y="2926874"/>
            <a:ext cx="1786084" cy="1004252"/>
            <a:chOff x="-19702" y="505459"/>
            <a:chExt cx="1832156" cy="1086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9F724-B09D-1FAE-39B3-CC98775503FC}"/>
                </a:ext>
              </a:extLst>
            </p:cNvPr>
            <p:cNvSpPr/>
            <p:nvPr/>
          </p:nvSpPr>
          <p:spPr>
            <a:xfrm>
              <a:off x="1437" y="505459"/>
              <a:ext cx="1811017" cy="108661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E8F46-FD25-3BFC-D60F-D9E23DB683A6}"/>
                </a:ext>
              </a:extLst>
            </p:cNvPr>
            <p:cNvSpPr txBox="1"/>
            <p:nvPr/>
          </p:nvSpPr>
          <p:spPr>
            <a:xfrm>
              <a:off x="-19702" y="505459"/>
              <a:ext cx="1811017" cy="10866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O</a:t>
              </a:r>
              <a:r>
                <a:rPr lang="en-US" sz="2400" dirty="0"/>
                <a:t>penCV</a:t>
              </a:r>
              <a:endParaRPr lang="en-US" sz="2400" kern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2A3CA4-058C-24CA-DE53-5BD5D5E59B11}"/>
              </a:ext>
            </a:extLst>
          </p:cNvPr>
          <p:cNvSpPr txBox="1"/>
          <p:nvPr/>
        </p:nvSpPr>
        <p:spPr>
          <a:xfrm>
            <a:off x="5966179" y="2274838"/>
            <a:ext cx="2878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Partial print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Print smudging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Print edge burr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Other defects like scratches, dust etc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ED2074F-6FEA-2C5B-7217-2CD3E3EA0722}"/>
              </a:ext>
            </a:extLst>
          </p:cNvPr>
          <p:cNvSpPr/>
          <p:nvPr/>
        </p:nvSpPr>
        <p:spPr>
          <a:xfrm>
            <a:off x="8544393" y="2274838"/>
            <a:ext cx="749509" cy="23083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3473E6-5277-6262-1B3C-BC0F334D5E85}"/>
              </a:ext>
            </a:extLst>
          </p:cNvPr>
          <p:cNvGrpSpPr/>
          <p:nvPr/>
        </p:nvGrpSpPr>
        <p:grpSpPr>
          <a:xfrm>
            <a:off x="9495510" y="2926874"/>
            <a:ext cx="1786084" cy="1004252"/>
            <a:chOff x="-19702" y="505459"/>
            <a:chExt cx="1832156" cy="1086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73DD2B-8993-D024-C7F8-683107EA9554}"/>
                </a:ext>
              </a:extLst>
            </p:cNvPr>
            <p:cNvSpPr/>
            <p:nvPr/>
          </p:nvSpPr>
          <p:spPr>
            <a:xfrm>
              <a:off x="1437" y="505459"/>
              <a:ext cx="1811017" cy="108661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C8A2-06DB-70C2-874A-4EF99F93B08D}"/>
                </a:ext>
              </a:extLst>
            </p:cNvPr>
            <p:cNvSpPr txBox="1"/>
            <p:nvPr/>
          </p:nvSpPr>
          <p:spPr>
            <a:xfrm>
              <a:off x="-19702" y="505459"/>
              <a:ext cx="1811017" cy="10866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Deep Learning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544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354E-A3E7-3A17-EBFF-5C85F69CA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Pre-processing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77462C-26BA-6324-F81D-336C3F41BF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382" y="719528"/>
          <a:ext cx="11774488" cy="2097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F6589A-83D0-9B7B-D182-2782F43388AF}"/>
              </a:ext>
            </a:extLst>
          </p:cNvPr>
          <p:cNvSpPr txBox="1"/>
          <p:nvPr/>
        </p:nvSpPr>
        <p:spPr>
          <a:xfrm>
            <a:off x="326461" y="2862029"/>
            <a:ext cx="115390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improve the quality of the image so that we can analyze it in a better way</a:t>
            </a:r>
            <a:r>
              <a:rPr lang="en-US" sz="2400"/>
              <a:t>. 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  Programming Language used: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  Libraries used :  OpenCV, NumPy, matplotlib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6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A690-1154-12CF-38F4-2D37410B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2916-6EFF-F593-3622-3F6F9D826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+mn-lt"/>
              </a:rPr>
              <a:t>Why deep learning over machine learning?</a:t>
            </a:r>
          </a:p>
          <a:p>
            <a:pPr lvl="1"/>
            <a:r>
              <a:rPr lang="en-US" sz="2400" dirty="0">
                <a:solidFill>
                  <a:srgbClr val="3D3D3D"/>
                </a:solidFill>
                <a:latin typeface="+mn-lt"/>
              </a:rPr>
              <a:t>D</a:t>
            </a:r>
            <a:r>
              <a:rPr lang="en-US" sz="2400" b="0" i="0" dirty="0">
                <a:solidFill>
                  <a:srgbClr val="3D3D3D"/>
                </a:solidFill>
                <a:effectLst/>
                <a:latin typeface="+mn-lt"/>
              </a:rPr>
              <a:t>iffer in how each algorithm learns and how much data each type of algorithm uses.</a:t>
            </a:r>
          </a:p>
          <a:p>
            <a:pPr lvl="1"/>
            <a:r>
              <a:rPr lang="en-US" sz="2400" b="0" i="0" dirty="0">
                <a:solidFill>
                  <a:srgbClr val="3D3D3D"/>
                </a:solidFill>
                <a:effectLst/>
                <a:latin typeface="+mn-lt"/>
              </a:rPr>
              <a:t>Deep learning automates much of the feature extraction piece of the process.</a:t>
            </a:r>
          </a:p>
          <a:p>
            <a:pPr marL="457200" lvl="1" indent="0">
              <a:buNone/>
            </a:pPr>
            <a:endParaRPr lang="en-IN" sz="2400" dirty="0">
              <a:latin typeface="+mn-lt"/>
            </a:endParaRPr>
          </a:p>
          <a:p>
            <a:r>
              <a:rPr lang="en-IN" sz="2400" dirty="0">
                <a:latin typeface="+mn-lt"/>
              </a:rPr>
              <a:t>Neural Networks</a:t>
            </a:r>
          </a:p>
          <a:p>
            <a:pPr lvl="1"/>
            <a:r>
              <a:rPr lang="en-US" sz="2400" dirty="0">
                <a:latin typeface="+mn-lt"/>
              </a:rPr>
              <a:t>If the output of any individual node 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is above the specified threshold value, 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that node is activated, sending data to 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the next layer of the network.</a:t>
            </a:r>
            <a:endParaRPr lang="en-IN" sz="2400" dirty="0">
              <a:latin typeface="+mn-lt"/>
            </a:endParaRPr>
          </a:p>
          <a:p>
            <a:pPr lvl="1"/>
            <a:endParaRPr lang="en-IN" sz="2200" dirty="0">
              <a:latin typeface="+mn-l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774E80-AAE9-38B2-4AD0-8DF16F5A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91" y="2560016"/>
            <a:ext cx="4741153" cy="341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6B93-706D-D1BA-256C-C97AD5E2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8A3C-3C6B-07E0-973E-02ADFF1D0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+mn-lt"/>
              </a:rPr>
              <a:t>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+mn-lt"/>
              </a:rPr>
              <a:t>toring knowledge gained while solving one problem and applying it to a different but related problem.</a:t>
            </a:r>
          </a:p>
          <a:p>
            <a:pPr marL="0" indent="0">
              <a:buNone/>
            </a:pPr>
            <a:endParaRPr lang="en-US" sz="2400" b="0" i="0" dirty="0">
              <a:solidFill>
                <a:srgbClr val="202122"/>
              </a:solidFill>
              <a:effectLst/>
              <a:latin typeface="+mn-lt"/>
            </a:endParaRPr>
          </a:p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Advantages:</a:t>
            </a:r>
          </a:p>
          <a:p>
            <a:pPr lvl="1"/>
            <a:r>
              <a:rPr lang="en-IN" sz="2200" dirty="0">
                <a:latin typeface="+mn-lt"/>
              </a:rPr>
              <a:t>Saves time and resources</a:t>
            </a:r>
          </a:p>
          <a:p>
            <a:pPr lvl="1"/>
            <a:r>
              <a:rPr lang="en-IN" sz="2200" dirty="0">
                <a:latin typeface="+mn-lt"/>
              </a:rPr>
              <a:t>Improves efficiency</a:t>
            </a:r>
          </a:p>
          <a:p>
            <a:pPr lvl="1"/>
            <a:r>
              <a:rPr lang="en-IN" sz="2200" dirty="0">
                <a:latin typeface="+mn-lt"/>
              </a:rPr>
              <a:t>Provides generalised way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1D22DD8-60B5-78CF-617D-5BCFE8ABA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334" y="2041087"/>
            <a:ext cx="7674964" cy="32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5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5203-D672-75A9-360E-4974EEAB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GPU vs CPU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2B35E8-5834-150C-5C98-6553BF620B43}"/>
              </a:ext>
            </a:extLst>
          </p:cNvPr>
          <p:cNvSpPr/>
          <p:nvPr/>
        </p:nvSpPr>
        <p:spPr>
          <a:xfrm>
            <a:off x="479685" y="1905863"/>
            <a:ext cx="5156616" cy="2420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4C483-4559-F404-4AB6-D2E3F36CCDF7}"/>
              </a:ext>
            </a:extLst>
          </p:cNvPr>
          <p:cNvSpPr txBox="1"/>
          <p:nvPr/>
        </p:nvSpPr>
        <p:spPr>
          <a:xfrm>
            <a:off x="929390" y="1319134"/>
            <a:ext cx="4287187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IN" sz="2800" dirty="0"/>
              <a:t>Pros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E8C5E-65A9-FF93-7423-A127A71CD659}"/>
              </a:ext>
            </a:extLst>
          </p:cNvPr>
          <p:cNvSpPr txBox="1"/>
          <p:nvPr/>
        </p:nvSpPr>
        <p:spPr>
          <a:xfrm>
            <a:off x="6975423" y="1319134"/>
            <a:ext cx="4287187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IN" sz="2800" dirty="0"/>
              <a:t>Cons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94511-77A0-B00F-E9EE-1CD1247E1902}"/>
              </a:ext>
            </a:extLst>
          </p:cNvPr>
          <p:cNvSpPr txBox="1"/>
          <p:nvPr/>
        </p:nvSpPr>
        <p:spPr>
          <a:xfrm>
            <a:off x="929390" y="2305036"/>
            <a:ext cx="4287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Requires less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Parallel instruction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High 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27F88-E514-C746-9455-8FF750B3504A}"/>
              </a:ext>
            </a:extLst>
          </p:cNvPr>
          <p:cNvSpPr txBox="1"/>
          <p:nvPr/>
        </p:nvSpPr>
        <p:spPr>
          <a:xfrm>
            <a:off x="929390" y="4974303"/>
            <a:ext cx="9033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Google </a:t>
            </a:r>
            <a:r>
              <a:rPr lang="en-IN" sz="2400" dirty="0" err="1"/>
              <a:t>colab</a:t>
            </a:r>
            <a:r>
              <a:rPr lang="en-IN" sz="2400" dirty="0"/>
              <a:t> allows to connect to local runtime using </a:t>
            </a:r>
            <a:r>
              <a:rPr lang="en-IN" sz="2400" dirty="0" err="1"/>
              <a:t>Jupyter</a:t>
            </a:r>
            <a:r>
              <a:rPr lang="en-IN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Deep Learning uses a lot of processing power.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10D889-68AA-A574-FCFF-F77696FB8453}"/>
              </a:ext>
            </a:extLst>
          </p:cNvPr>
          <p:cNvSpPr/>
          <p:nvPr/>
        </p:nvSpPr>
        <p:spPr>
          <a:xfrm>
            <a:off x="6555701" y="1905863"/>
            <a:ext cx="4986726" cy="2420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8D7B92-F89D-8413-A8C0-137E84643788}"/>
              </a:ext>
            </a:extLst>
          </p:cNvPr>
          <p:cNvSpPr txBox="1"/>
          <p:nvPr/>
        </p:nvSpPr>
        <p:spPr>
          <a:xfrm>
            <a:off x="7045378" y="2292416"/>
            <a:ext cx="4007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Weak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Less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Serial instruction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Low latency</a:t>
            </a:r>
          </a:p>
        </p:txBody>
      </p:sp>
    </p:spTree>
    <p:extLst>
      <p:ext uri="{BB962C8B-B14F-4D97-AF65-F5344CB8AC3E}">
        <p14:creationId xmlns:p14="http://schemas.microsoft.com/office/powerpoint/2010/main" val="71832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3809-120B-2CE8-9902-B4209498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ResNet</a:t>
            </a:r>
            <a:r>
              <a:rPr lang="en-IN" dirty="0"/>
              <a:t> vs MobileNet-V2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8E71DF-6BD3-1454-B084-034CCDE1B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3" y="1328444"/>
            <a:ext cx="6925642" cy="42011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9291C-CA9A-2B29-AEF0-DD665F11BDF0}"/>
              </a:ext>
            </a:extLst>
          </p:cNvPr>
          <p:cNvSpPr txBox="1"/>
          <p:nvPr/>
        </p:nvSpPr>
        <p:spPr>
          <a:xfrm>
            <a:off x="1801788" y="5529555"/>
            <a:ext cx="155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Resnet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30180-D5FD-07B1-F62E-5A208F9981D9}"/>
              </a:ext>
            </a:extLst>
          </p:cNvPr>
          <p:cNvSpPr txBox="1"/>
          <p:nvPr/>
        </p:nvSpPr>
        <p:spPr>
          <a:xfrm>
            <a:off x="4527029" y="5529554"/>
            <a:ext cx="245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/>
              <a:t>Mobilenet</a:t>
            </a:r>
            <a:r>
              <a:rPr lang="en-IN" sz="2400" dirty="0"/>
              <a:t> 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E2A83-E1EA-3CEB-CAAC-90496A40747C}"/>
              </a:ext>
            </a:extLst>
          </p:cNvPr>
          <p:cNvSpPr txBox="1"/>
          <p:nvPr/>
        </p:nvSpPr>
        <p:spPr>
          <a:xfrm>
            <a:off x="7770654" y="2274837"/>
            <a:ext cx="4421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Resnet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Identity shortcut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MobileNet-V2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ff7"/>
              </a:rPr>
              <a:t>Less no. of parameters</a:t>
            </a:r>
            <a:endParaRPr lang="en-US" sz="2400" b="0" i="0" dirty="0">
              <a:solidFill>
                <a:srgbClr val="000000"/>
              </a:solidFill>
              <a:effectLst/>
              <a:latin typeface="ff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797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65CF-DC1E-F554-E72B-CC94CBB3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Loss function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7B904488-7B9B-39D5-A379-B6FC78D63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9" y="2272319"/>
            <a:ext cx="4595242" cy="2846307"/>
          </a:xfr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15C8741-8072-41ED-7708-9AA5737A9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26" y="2289446"/>
            <a:ext cx="4590816" cy="284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B6842-2A49-5B8D-8997-F671869E2DE6}"/>
              </a:ext>
            </a:extLst>
          </p:cNvPr>
          <p:cNvSpPr txBox="1"/>
          <p:nvPr/>
        </p:nvSpPr>
        <p:spPr>
          <a:xfrm>
            <a:off x="2602866" y="4949349"/>
            <a:ext cx="1918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Epochs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5AE76-1968-DACD-6CC8-569419317E6F}"/>
              </a:ext>
            </a:extLst>
          </p:cNvPr>
          <p:cNvSpPr txBox="1"/>
          <p:nvPr/>
        </p:nvSpPr>
        <p:spPr>
          <a:xfrm>
            <a:off x="8748301" y="4949349"/>
            <a:ext cx="1918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Epochs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E3E56-3AC9-6D49-E1BD-7328BD066288}"/>
              </a:ext>
            </a:extLst>
          </p:cNvPr>
          <p:cNvSpPr txBox="1"/>
          <p:nvPr/>
        </p:nvSpPr>
        <p:spPr>
          <a:xfrm rot="-5400000">
            <a:off x="180382" y="2926879"/>
            <a:ext cx="13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DE425-9221-76CD-590C-5EB7C74EBEA7}"/>
              </a:ext>
            </a:extLst>
          </p:cNvPr>
          <p:cNvSpPr txBox="1"/>
          <p:nvPr/>
        </p:nvSpPr>
        <p:spPr>
          <a:xfrm rot="-5400000">
            <a:off x="6340670" y="2926879"/>
            <a:ext cx="1364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6C461-84F4-8320-9518-B81A89B9DB1F}"/>
              </a:ext>
            </a:extLst>
          </p:cNvPr>
          <p:cNvSpPr txBox="1"/>
          <p:nvPr/>
        </p:nvSpPr>
        <p:spPr>
          <a:xfrm>
            <a:off x="2211779" y="5275989"/>
            <a:ext cx="203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</a:t>
            </a:r>
            <a:r>
              <a:rPr lang="en-IN" sz="2400" dirty="0" err="1"/>
              <a:t>ResNet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98194-7342-BD8C-36C6-0C775A406899}"/>
              </a:ext>
            </a:extLst>
          </p:cNvPr>
          <p:cNvSpPr txBox="1"/>
          <p:nvPr/>
        </p:nvSpPr>
        <p:spPr>
          <a:xfrm>
            <a:off x="8162603" y="5275373"/>
            <a:ext cx="346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MobileNet-V2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B704C-EC98-14D2-1D82-4945FD2CA070}"/>
              </a:ext>
            </a:extLst>
          </p:cNvPr>
          <p:cNvSpPr txBox="1"/>
          <p:nvPr/>
        </p:nvSpPr>
        <p:spPr>
          <a:xfrm>
            <a:off x="216446" y="5768883"/>
            <a:ext cx="7683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Decreasing loss function as preferred.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EE02EE-7B93-EE21-D123-BB208143DAA1}"/>
              </a:ext>
            </a:extLst>
          </p:cNvPr>
          <p:cNvSpPr txBox="1"/>
          <p:nvPr/>
        </p:nvSpPr>
        <p:spPr>
          <a:xfrm>
            <a:off x="216446" y="1089117"/>
            <a:ext cx="1125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uantifies the difference between the expected outcome and the outcome produced by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Backpropagation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5931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7C7C6-D475-8B3A-7FB2-6F0CFDE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827D3-467A-A3BB-8CFC-20F6E7D62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+mn-lt"/>
              </a:rPr>
              <a:t>When there is limited data we increase our data set by performing some actions.</a:t>
            </a:r>
          </a:p>
          <a:p>
            <a:r>
              <a:rPr lang="en-IN" sz="2400" dirty="0">
                <a:latin typeface="+mn-lt"/>
              </a:rPr>
              <a:t>Flip</a:t>
            </a:r>
          </a:p>
          <a:p>
            <a:r>
              <a:rPr lang="en-IN" sz="2400" dirty="0">
                <a:latin typeface="+mn-lt"/>
              </a:rPr>
              <a:t>Rotation</a:t>
            </a:r>
          </a:p>
          <a:p>
            <a:r>
              <a:rPr lang="en-IN" sz="2400" dirty="0">
                <a:latin typeface="+mn-lt"/>
              </a:rPr>
              <a:t>Scale</a:t>
            </a:r>
          </a:p>
          <a:p>
            <a:r>
              <a:rPr lang="en-IN" sz="2400" dirty="0">
                <a:latin typeface="+mn-lt"/>
              </a:rPr>
              <a:t>Crop</a:t>
            </a:r>
          </a:p>
          <a:p>
            <a:r>
              <a:rPr lang="en-IN" sz="2400" dirty="0">
                <a:latin typeface="+mn-lt"/>
              </a:rPr>
              <a:t>Translation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0EDC2E9-27C5-975E-E329-73B7DC33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26" y="2093567"/>
            <a:ext cx="8418024" cy="32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71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8C43-AA87-3C0E-BA67-FD9F4487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identification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D5993-7056-4AC2-F7ED-5D381FFC8FDD}"/>
              </a:ext>
            </a:extLst>
          </p:cNvPr>
          <p:cNvSpPr txBox="1"/>
          <p:nvPr/>
        </p:nvSpPr>
        <p:spPr>
          <a:xfrm>
            <a:off x="8544393" y="2459504"/>
            <a:ext cx="3218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Available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Svartpilen</a:t>
            </a:r>
            <a:r>
              <a:rPr lang="en-IN" sz="2400" dirty="0"/>
              <a:t> spoke 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Svartpilen</a:t>
            </a:r>
            <a:r>
              <a:rPr lang="en-IN" sz="2400" dirty="0"/>
              <a:t> alloy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Vitpilen</a:t>
            </a:r>
            <a:r>
              <a:rPr lang="en-IN" sz="2400" dirty="0"/>
              <a:t> spoke grey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Vitpilen</a:t>
            </a:r>
            <a:r>
              <a:rPr lang="en-IN" sz="2400" dirty="0"/>
              <a:t> alloy</a:t>
            </a:r>
          </a:p>
        </p:txBody>
      </p:sp>
      <p:pic>
        <p:nvPicPr>
          <p:cNvPr id="8" name="Content Placeholder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A6ABC55-6C96-576B-0485-944028378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9" y="1151561"/>
            <a:ext cx="3505689" cy="2448267"/>
          </a:xfr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E45820-C419-866C-C957-04802C7C3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60" y="1151561"/>
            <a:ext cx="3448531" cy="243874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9550594-2AA6-16DC-0A12-E4EA20F79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" y="3628993"/>
            <a:ext cx="3467584" cy="2572109"/>
          </a:xfrm>
          <a:prstGeom prst="rect">
            <a:avLst/>
          </a:prstGeom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66AB34-C339-F2C0-3D26-CEA41D451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44" y="3724256"/>
            <a:ext cx="3381847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83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E144-E156-4CFF-D939-CDC46054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EE33-4206-2AA8-5A0F-B5AA0DBC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+mn-lt"/>
                <a:cs typeface="Arial" panose="020B0604020202020204" pitchFamily="34" charset="0"/>
              </a:rPr>
              <a:t>Pad printing is a printing process that can transfer a 2-D image onto a 3-D object.</a:t>
            </a:r>
          </a:p>
          <a:p>
            <a:r>
              <a:rPr lang="en-US" sz="2400" dirty="0">
                <a:latin typeface="+mn-lt"/>
                <a:cs typeface="Arial" panose="020B0604020202020204" pitchFamily="34" charset="0"/>
              </a:rPr>
              <a:t>Pad printing is used in automotive industry.</a:t>
            </a:r>
            <a:endParaRPr lang="en-US" sz="2400" b="0" i="0" dirty="0">
              <a:effectLst/>
              <a:latin typeface="+mn-lt"/>
              <a:cs typeface="Arial" panose="020B0604020202020204" pitchFamily="34" charset="0"/>
            </a:endParaRPr>
          </a:p>
          <a:p>
            <a:r>
              <a:rPr lang="en-US" sz="2400" b="0" i="0" dirty="0">
                <a:effectLst/>
                <a:latin typeface="+mn-lt"/>
                <a:cs typeface="Arial" panose="020B0604020202020204" pitchFamily="34" charset="0"/>
              </a:rPr>
              <a:t>Indicator parts, Dashboard components, </a:t>
            </a:r>
            <a:r>
              <a:rPr lang="en-US" sz="2400" b="1" i="0" dirty="0">
                <a:effectLst/>
                <a:latin typeface="+mn-lt"/>
                <a:cs typeface="Arial" panose="020B0604020202020204" pitchFamily="34" charset="0"/>
              </a:rPr>
              <a:t>Wheels</a:t>
            </a:r>
            <a:r>
              <a:rPr lang="en-US" sz="2400" b="0" i="0" dirty="0">
                <a:effectLst/>
                <a:latin typeface="+mn-lt"/>
                <a:cs typeface="Arial" panose="020B0604020202020204" pitchFamily="34" charset="0"/>
              </a:rPr>
              <a:t> etc. </a:t>
            </a:r>
            <a:endParaRPr lang="en-IN" sz="2400" b="0" i="0" dirty="0">
              <a:effectLst/>
              <a:latin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solidFill>
                <a:srgbClr val="4D5156"/>
              </a:solidFill>
              <a:latin typeface="+mn-lt"/>
              <a:cs typeface="Arial" panose="020B0604020202020204" pitchFamily="34" charset="0"/>
            </a:endParaRPr>
          </a:p>
          <a:p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7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500-29B3-FAF1-C561-43D53684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– Smudge defect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F9E5A118-F109-64BD-1B14-47F61145C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2" y="1500133"/>
            <a:ext cx="10025291" cy="2292378"/>
          </a:xfrm>
        </p:spPr>
      </p:pic>
    </p:spTree>
    <p:extLst>
      <p:ext uri="{BB962C8B-B14F-4D97-AF65-F5344CB8AC3E}">
        <p14:creationId xmlns:p14="http://schemas.microsoft.com/office/powerpoint/2010/main" val="112686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98B0-A95F-9F7C-CDAC-58C3018E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– Smudge defect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BA3D0-A117-98BF-F939-269CA052B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94" y="1375451"/>
            <a:ext cx="7992590" cy="1276528"/>
          </a:xfrm>
        </p:spPr>
      </p:pic>
      <p:pic>
        <p:nvPicPr>
          <p:cNvPr id="11" name="Picture 10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4B07EE14-8F23-E346-0BDA-D3AC1BA81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" y="3070257"/>
            <a:ext cx="4902414" cy="2904818"/>
          </a:xfrm>
          <a:prstGeom prst="rect">
            <a:avLst/>
          </a:prstGeom>
        </p:spPr>
      </p:pic>
      <p:pic>
        <p:nvPicPr>
          <p:cNvPr id="13" name="Picture 12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020D244A-1A57-DB16-82F2-4DBECD20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95" y="3000296"/>
            <a:ext cx="7251005" cy="30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62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8AD0-CC28-BE56-B6D6-909000D4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– Smudge defect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30AAE66-C1F7-4504-1C8A-885506C2F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154"/>
            <a:ext cx="3933118" cy="4871803"/>
          </a:xfrm>
        </p:spPr>
      </p:pic>
      <p:pic>
        <p:nvPicPr>
          <p:cNvPr id="9" name="Picture 8" descr="A close-up of a car's rim&#10;&#10;Description automatically generated with low confidence">
            <a:extLst>
              <a:ext uri="{FF2B5EF4-FFF2-40B4-BE49-F238E27FC236}">
                <a16:creationId xmlns:a16="http://schemas.microsoft.com/office/drawing/2014/main" id="{7022194A-3B5A-A027-B50B-71160CBB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73" y="1289155"/>
            <a:ext cx="7151281" cy="487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2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05ED-452D-1373-AC68-6A8BCB3A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F6CC1-7253-1D8A-035B-B37FD2928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+mn-lt"/>
              </a:rPr>
              <a:t>Wheel undergoes 3 stages of screening.</a:t>
            </a:r>
          </a:p>
          <a:p>
            <a:r>
              <a:rPr lang="en-IN" sz="2400" dirty="0">
                <a:latin typeface="+mn-lt"/>
              </a:rPr>
              <a:t>With this model, this will be reduced to one stage.</a:t>
            </a:r>
          </a:p>
          <a:p>
            <a:pPr marL="0" indent="0">
              <a:buNone/>
            </a:pPr>
            <a:endParaRPr lang="en-IN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7BC25-2780-2F1E-0CB8-80FBD653E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5" y="2488367"/>
            <a:ext cx="2254284" cy="16907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F5FE92E-AC96-4645-6D65-E500E8BE5AA1}"/>
              </a:ext>
            </a:extLst>
          </p:cNvPr>
          <p:cNvSpPr/>
          <p:nvPr/>
        </p:nvSpPr>
        <p:spPr>
          <a:xfrm>
            <a:off x="3263424" y="3151682"/>
            <a:ext cx="1394085" cy="554636"/>
          </a:xfrm>
          <a:prstGeom prst="rightArrow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C731F-1FE1-408C-E8C9-F31C1D75B139}"/>
              </a:ext>
            </a:extLst>
          </p:cNvPr>
          <p:cNvSpPr/>
          <p:nvPr/>
        </p:nvSpPr>
        <p:spPr>
          <a:xfrm>
            <a:off x="4940995" y="2561171"/>
            <a:ext cx="2089392" cy="1545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1E7D2-D0FC-8392-561C-5925373F7C38}"/>
              </a:ext>
            </a:extLst>
          </p:cNvPr>
          <p:cNvSpPr txBox="1"/>
          <p:nvPr/>
        </p:nvSpPr>
        <p:spPr>
          <a:xfrm>
            <a:off x="5062914" y="2618784"/>
            <a:ext cx="1933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Algorithm-1</a:t>
            </a:r>
          </a:p>
          <a:p>
            <a:r>
              <a:rPr lang="en-IN" sz="2400" dirty="0"/>
              <a:t>Model Identification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57118A0-A38A-71D0-3F16-5112AFFC0EC1}"/>
              </a:ext>
            </a:extLst>
          </p:cNvPr>
          <p:cNvSpPr/>
          <p:nvPr/>
        </p:nvSpPr>
        <p:spPr>
          <a:xfrm>
            <a:off x="7481427" y="3151682"/>
            <a:ext cx="1394085" cy="554636"/>
          </a:xfrm>
          <a:prstGeom prst="rightArrow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232288-8714-2D58-92D9-E2E33FA7D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352" y="2333596"/>
            <a:ext cx="3191139" cy="2190808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1ECA2CC-E808-3EBE-F5FC-8356E134BEF8}"/>
              </a:ext>
            </a:extLst>
          </p:cNvPr>
          <p:cNvSpPr/>
          <p:nvPr/>
        </p:nvSpPr>
        <p:spPr>
          <a:xfrm rot="5400000">
            <a:off x="9232300" y="4375490"/>
            <a:ext cx="1188838" cy="1902417"/>
          </a:xfrm>
          <a:prstGeom prst="bentUpArrow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BBFEE2-8847-B355-B330-9A7CF0971391}"/>
              </a:ext>
            </a:extLst>
          </p:cNvPr>
          <p:cNvSpPr/>
          <p:nvPr/>
        </p:nvSpPr>
        <p:spPr>
          <a:xfrm>
            <a:off x="4940995" y="4732280"/>
            <a:ext cx="3558428" cy="1487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95E981-5BF6-98D7-CA9C-EA9E80C01966}"/>
              </a:ext>
            </a:extLst>
          </p:cNvPr>
          <p:cNvSpPr txBox="1"/>
          <p:nvPr/>
        </p:nvSpPr>
        <p:spPr>
          <a:xfrm>
            <a:off x="5096656" y="4875887"/>
            <a:ext cx="2878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Algorithm-2</a:t>
            </a:r>
          </a:p>
          <a:p>
            <a:r>
              <a:rPr lang="en-IN" sz="2400" dirty="0"/>
              <a:t>Identification of defects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4E45DD-1DF5-D34B-FCC7-EC6D8689D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8" y="4309866"/>
            <a:ext cx="2872418" cy="1981252"/>
          </a:xfrm>
          <a:prstGeom prst="rect">
            <a:avLst/>
          </a:prstGeom>
        </p:spPr>
      </p:pic>
      <p:sp>
        <p:nvSpPr>
          <p:cNvPr id="18" name="Arrow: Left 17">
            <a:extLst>
              <a:ext uri="{FF2B5EF4-FFF2-40B4-BE49-F238E27FC236}">
                <a16:creationId xmlns:a16="http://schemas.microsoft.com/office/drawing/2014/main" id="{38AEEE47-815B-A040-034F-4884B83B9738}"/>
              </a:ext>
            </a:extLst>
          </p:cNvPr>
          <p:cNvSpPr/>
          <p:nvPr/>
        </p:nvSpPr>
        <p:spPr>
          <a:xfrm>
            <a:off x="3263423" y="5019846"/>
            <a:ext cx="1394085" cy="584824"/>
          </a:xfrm>
          <a:prstGeom prst="leftArrow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57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animBg="1"/>
      <p:bldP spid="13" grpId="0" animBg="1"/>
      <p:bldP spid="14" grpId="0" animBg="1"/>
      <p:bldP spid="15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3EEC-53DB-C7EA-3C03-0AA113BE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6B8D-8EE0-31CF-133D-CEDE97F0F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+mn-lt"/>
              </a:rPr>
              <a:t>Edge computing solutions</a:t>
            </a:r>
          </a:p>
          <a:p>
            <a:pPr lvl="1"/>
            <a:r>
              <a:rPr lang="en-IN" sz="2400" dirty="0">
                <a:latin typeface="+mn-lt"/>
              </a:rPr>
              <a:t>Jetson Nano</a:t>
            </a:r>
          </a:p>
          <a:p>
            <a:pPr lvl="1"/>
            <a:r>
              <a:rPr lang="en-IN" sz="2400" dirty="0">
                <a:latin typeface="+mn-lt"/>
              </a:rPr>
              <a:t>Eliminates trade off between speed, performance</a:t>
            </a:r>
          </a:p>
          <a:p>
            <a:pPr lvl="1"/>
            <a:r>
              <a:rPr lang="en-IN" sz="2400" dirty="0">
                <a:latin typeface="+mn-lt"/>
              </a:rPr>
              <a:t>Cost effective</a:t>
            </a:r>
          </a:p>
          <a:p>
            <a:r>
              <a:rPr lang="en-IN" sz="2400" dirty="0">
                <a:latin typeface="+mn-lt"/>
              </a:rPr>
              <a:t>Diversity among data</a:t>
            </a:r>
          </a:p>
          <a:p>
            <a:r>
              <a:rPr lang="en-IN" sz="2400" dirty="0">
                <a:latin typeface="+mn-lt"/>
              </a:rPr>
              <a:t>Optimization of parameters</a:t>
            </a:r>
          </a:p>
          <a:p>
            <a:endParaRPr lang="en-IN" sz="2400" dirty="0">
              <a:latin typeface="+mn-lt"/>
            </a:endParaRPr>
          </a:p>
          <a:p>
            <a:endParaRPr lang="en-IN" sz="2600" dirty="0">
              <a:latin typeface="+mn-lt"/>
            </a:endParaRPr>
          </a:p>
          <a:p>
            <a:endParaRPr lang="en-I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496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9DA9-3086-32E9-2CE6-6589649A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DF15-79DF-9583-26AC-0AC8B7C1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>
                <a:latin typeface="+mn-lt"/>
                <a:hlinkClick r:id="rId2"/>
              </a:rPr>
              <a:t>Detecto</a:t>
            </a:r>
            <a:r>
              <a:rPr lang="en-IN" sz="2400" dirty="0">
                <a:latin typeface="+mn-lt"/>
                <a:hlinkClick r:id="rId2"/>
              </a:rPr>
              <a:t> documentation</a:t>
            </a:r>
            <a:endParaRPr lang="en-IN" sz="2400" dirty="0">
              <a:latin typeface="+mn-lt"/>
            </a:endParaRPr>
          </a:p>
          <a:p>
            <a:r>
              <a:rPr lang="en-IN" sz="2400" dirty="0">
                <a:latin typeface="+mn-lt"/>
                <a:hlinkClick r:id="rId3"/>
              </a:rPr>
              <a:t>Neural networks</a:t>
            </a:r>
            <a:endParaRPr lang="en-IN" sz="2400" dirty="0">
              <a:latin typeface="+mn-lt"/>
            </a:endParaRPr>
          </a:p>
          <a:p>
            <a:pPr marL="0" indent="0">
              <a:buNone/>
            </a:pPr>
            <a:endParaRPr lang="en-I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857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487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DAD4-8888-9C2F-C3B0-48FFD318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Pad Printing</a:t>
            </a:r>
          </a:p>
        </p:txBody>
      </p:sp>
      <p:pic>
        <p:nvPicPr>
          <p:cNvPr id="4" name="pad printing">
            <a:hlinkClick r:id="" action="ppaction://media"/>
            <a:extLst>
              <a:ext uri="{FF2B5EF4-FFF2-40B4-BE49-F238E27FC236}">
                <a16:creationId xmlns:a16="http://schemas.microsoft.com/office/drawing/2014/main" id="{CC511FFB-ACFD-70F6-5CCA-840F14C13F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621" y="1289584"/>
            <a:ext cx="9069050" cy="427883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338BB-F936-FBE3-840E-97ABE6D4EB37}"/>
              </a:ext>
            </a:extLst>
          </p:cNvPr>
          <p:cNvSpPr txBox="1"/>
          <p:nvPr/>
        </p:nvSpPr>
        <p:spPr>
          <a:xfrm>
            <a:off x="9752350" y="2622401"/>
            <a:ext cx="2439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Dataset collected from Vendor visit to BLG Logistics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Date: 13-06-2022</a:t>
            </a:r>
          </a:p>
        </p:txBody>
      </p:sp>
    </p:spTree>
    <p:extLst>
      <p:ext uri="{BB962C8B-B14F-4D97-AF65-F5344CB8AC3E}">
        <p14:creationId xmlns:p14="http://schemas.microsoft.com/office/powerpoint/2010/main" val="11166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5942-5204-5D0F-D4B1-3DBE6EA2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Possible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613D6-4030-510B-9CE2-B2AE8170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What are the possible defects in pad printing?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Print cut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Print shift</a:t>
            </a:r>
            <a:endParaRPr lang="en-I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Partial print</a:t>
            </a:r>
            <a:endParaRPr lang="en-IN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Double print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Print edge burr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Print smudging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2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9AE5-0387-0AA3-26E8-F66C411B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Possible defects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861A2E-14D2-9B27-BB0E-38D12E818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18" y="1871809"/>
            <a:ext cx="5105504" cy="382912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4E6955-5579-F553-9929-96D9E610482B}"/>
              </a:ext>
            </a:extLst>
          </p:cNvPr>
          <p:cNvSpPr/>
          <p:nvPr/>
        </p:nvSpPr>
        <p:spPr>
          <a:xfrm>
            <a:off x="4691921" y="3429000"/>
            <a:ext cx="629587" cy="588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93F4A-8C2F-9A9B-F7E2-E2789459C130}"/>
              </a:ext>
            </a:extLst>
          </p:cNvPr>
          <p:cNvSpPr txBox="1"/>
          <p:nvPr/>
        </p:nvSpPr>
        <p:spPr>
          <a:xfrm>
            <a:off x="4497049" y="3068359"/>
            <a:ext cx="1379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Smudge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2C0C3-2585-BC41-4BC0-F7AD2D415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58" y="1871809"/>
            <a:ext cx="5105504" cy="38291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D9C823-D326-2B6E-E40D-458D9CCB23B5}"/>
              </a:ext>
            </a:extLst>
          </p:cNvPr>
          <p:cNvSpPr/>
          <p:nvPr/>
        </p:nvSpPr>
        <p:spPr>
          <a:xfrm>
            <a:off x="6399302" y="3060109"/>
            <a:ext cx="490678" cy="535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9E302F-867B-F345-0860-8B87C726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41" y="2731920"/>
            <a:ext cx="1444877" cy="536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24F9A-F1B6-4D5E-E34F-9544F276DBF1}"/>
              </a:ext>
            </a:extLst>
          </p:cNvPr>
          <p:cNvSpPr txBox="1"/>
          <p:nvPr/>
        </p:nvSpPr>
        <p:spPr>
          <a:xfrm>
            <a:off x="552518" y="1274174"/>
            <a:ext cx="276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Print Smudge</a:t>
            </a:r>
          </a:p>
        </p:txBody>
      </p:sp>
    </p:spTree>
    <p:extLst>
      <p:ext uri="{BB962C8B-B14F-4D97-AF65-F5344CB8AC3E}">
        <p14:creationId xmlns:p14="http://schemas.microsoft.com/office/powerpoint/2010/main" val="81156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13E7-5D17-E608-355F-8DFDF641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Possible defects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A87157-EA54-B923-032C-38EC0B21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0" y="1726736"/>
            <a:ext cx="5376779" cy="403258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340C59-3EE4-5AEE-106C-3F3F291223E4}"/>
              </a:ext>
            </a:extLst>
          </p:cNvPr>
          <p:cNvSpPr txBox="1"/>
          <p:nvPr/>
        </p:nvSpPr>
        <p:spPr>
          <a:xfrm>
            <a:off x="531800" y="1146102"/>
            <a:ext cx="48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Print Cut</a:t>
            </a:r>
          </a:p>
        </p:txBody>
      </p:sp>
      <p:pic>
        <p:nvPicPr>
          <p:cNvPr id="15" name="Picture 14" descr="A picture containing pink&#10;&#10;Description automatically generated">
            <a:extLst>
              <a:ext uri="{FF2B5EF4-FFF2-40B4-BE49-F238E27FC236}">
                <a16:creationId xmlns:a16="http://schemas.microsoft.com/office/drawing/2014/main" id="{2EE7084A-6BD6-C444-6963-8F3781CC6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21" y="1726736"/>
            <a:ext cx="5376779" cy="40325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313ABB-517A-F8DF-1478-33779F64C806}"/>
              </a:ext>
            </a:extLst>
          </p:cNvPr>
          <p:cNvSpPr/>
          <p:nvPr/>
        </p:nvSpPr>
        <p:spPr>
          <a:xfrm>
            <a:off x="1064302" y="3117954"/>
            <a:ext cx="359764" cy="311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273CAB-29BF-D701-D64B-CDC1AEA880CF}"/>
              </a:ext>
            </a:extLst>
          </p:cNvPr>
          <p:cNvSpPr/>
          <p:nvPr/>
        </p:nvSpPr>
        <p:spPr>
          <a:xfrm>
            <a:off x="10672998" y="3237876"/>
            <a:ext cx="454700" cy="419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92AA8-F9CA-3026-286C-4F3949BC953B}"/>
              </a:ext>
            </a:extLst>
          </p:cNvPr>
          <p:cNvSpPr txBox="1"/>
          <p:nvPr/>
        </p:nvSpPr>
        <p:spPr>
          <a:xfrm>
            <a:off x="704538" y="2678713"/>
            <a:ext cx="1693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Cut at 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2F68BA-E5C3-AA68-36D8-46CD5A49D437}"/>
              </a:ext>
            </a:extLst>
          </p:cNvPr>
          <p:cNvSpPr txBox="1"/>
          <p:nvPr/>
        </p:nvSpPr>
        <p:spPr>
          <a:xfrm>
            <a:off x="10315731" y="2717844"/>
            <a:ext cx="162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Cut at logo</a:t>
            </a:r>
          </a:p>
        </p:txBody>
      </p:sp>
    </p:spTree>
    <p:extLst>
      <p:ext uri="{BB962C8B-B14F-4D97-AF65-F5344CB8AC3E}">
        <p14:creationId xmlns:p14="http://schemas.microsoft.com/office/powerpoint/2010/main" val="232200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794F-EA41-17E1-F323-0BC1EF5C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Possible defects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8E073-356C-14CF-65BE-05CB0222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0" y="1762204"/>
            <a:ext cx="5325358" cy="39940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36659-4058-6FC9-6821-CE2A76BC4283}"/>
              </a:ext>
            </a:extLst>
          </p:cNvPr>
          <p:cNvSpPr/>
          <p:nvPr/>
        </p:nvSpPr>
        <p:spPr>
          <a:xfrm>
            <a:off x="689548" y="3759213"/>
            <a:ext cx="359763" cy="37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978AB-C18C-191E-B642-E6A16B016025}"/>
              </a:ext>
            </a:extLst>
          </p:cNvPr>
          <p:cNvSpPr txBox="1"/>
          <p:nvPr/>
        </p:nvSpPr>
        <p:spPr>
          <a:xfrm>
            <a:off x="471840" y="4054392"/>
            <a:ext cx="1159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Smudge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78ECB0-A768-274C-F9A7-531274F3A14C}"/>
              </a:ext>
            </a:extLst>
          </p:cNvPr>
          <p:cNvSpPr/>
          <p:nvPr/>
        </p:nvSpPr>
        <p:spPr>
          <a:xfrm>
            <a:off x="1343025" y="3429000"/>
            <a:ext cx="158750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DC9F0-1FF7-447A-BC6D-88E6B7201A7D}"/>
              </a:ext>
            </a:extLst>
          </p:cNvPr>
          <p:cNvSpPr txBox="1"/>
          <p:nvPr/>
        </p:nvSpPr>
        <p:spPr>
          <a:xfrm>
            <a:off x="942454" y="3041886"/>
            <a:ext cx="7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Dust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63902-EC16-78D3-DC9A-8BA9E5BDC4D9}"/>
              </a:ext>
            </a:extLst>
          </p:cNvPr>
          <p:cNvSpPr/>
          <p:nvPr/>
        </p:nvSpPr>
        <p:spPr>
          <a:xfrm>
            <a:off x="4940995" y="3311525"/>
            <a:ext cx="189805" cy="250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C9A4E-9BB1-F73F-49A5-05B0488A5208}"/>
              </a:ext>
            </a:extLst>
          </p:cNvPr>
          <p:cNvSpPr txBox="1"/>
          <p:nvPr/>
        </p:nvSpPr>
        <p:spPr>
          <a:xfrm>
            <a:off x="4725610" y="2930655"/>
            <a:ext cx="120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Print Cut</a:t>
            </a:r>
          </a:p>
        </p:txBody>
      </p:sp>
    </p:spTree>
    <p:extLst>
      <p:ext uri="{BB962C8B-B14F-4D97-AF65-F5344CB8AC3E}">
        <p14:creationId xmlns:p14="http://schemas.microsoft.com/office/powerpoint/2010/main" val="377815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D4EB-D200-98E8-DE83-0BA1DBCF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Probability of defects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C9A073A-C711-3FCB-B17A-EFD0ACFD7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8" y="1467224"/>
            <a:ext cx="4734586" cy="303889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FF6D1B8-8FD0-A4DC-4A12-7A419C7E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77" y="1476750"/>
            <a:ext cx="4229690" cy="3029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D980F4-FF54-33E5-8571-2B5DB909C1C1}"/>
              </a:ext>
            </a:extLst>
          </p:cNvPr>
          <p:cNvSpPr txBox="1"/>
          <p:nvPr/>
        </p:nvSpPr>
        <p:spPr>
          <a:xfrm>
            <a:off x="2455775" y="4506123"/>
            <a:ext cx="104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(a) LH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0C2F6-5B6F-FFD0-C6E9-94F596051E5E}"/>
              </a:ext>
            </a:extLst>
          </p:cNvPr>
          <p:cNvSpPr txBox="1"/>
          <p:nvPr/>
        </p:nvSpPr>
        <p:spPr>
          <a:xfrm>
            <a:off x="8686916" y="4506123"/>
            <a:ext cx="104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(b)RH</a:t>
            </a:r>
          </a:p>
        </p:txBody>
      </p:sp>
    </p:spTree>
    <p:extLst>
      <p:ext uri="{BB962C8B-B14F-4D97-AF65-F5344CB8AC3E}">
        <p14:creationId xmlns:p14="http://schemas.microsoft.com/office/powerpoint/2010/main" val="381573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4F04-6A7A-D2B7-B2F5-00EF467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Vision Inspection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29D2-F764-7F6C-71EA-7914E4B9E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+mn-lt"/>
              </a:rPr>
              <a:t>Vision inspection systems provide image-based inspection automated for your convenience for a variety of industrial and manufacturing applications.</a:t>
            </a:r>
          </a:p>
          <a:p>
            <a:r>
              <a:rPr lang="en-US" sz="2400" b="0" i="0" dirty="0">
                <a:solidFill>
                  <a:srgbClr val="333333"/>
                </a:solidFill>
                <a:effectLst/>
                <a:latin typeface="+mn-lt"/>
              </a:rPr>
              <a:t>2D machine vision system is used.</a:t>
            </a:r>
          </a:p>
          <a:p>
            <a:r>
              <a:rPr lang="en-US" sz="2400" dirty="0">
                <a:solidFill>
                  <a:srgbClr val="333333"/>
                </a:solidFill>
                <a:latin typeface="+mn-lt"/>
              </a:rPr>
              <a:t>Major components : Lighting, lens, image sensor.</a:t>
            </a:r>
            <a:endParaRPr lang="en-US" dirty="0">
              <a:solidFill>
                <a:srgbClr val="333333"/>
              </a:solidFill>
              <a:latin typeface="Montserrat" panose="00000500000000000000" pitchFamily="2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Benefits: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dirty="0">
                <a:latin typeface="+mn-lt"/>
              </a:rPr>
              <a:t>Lowers Costs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Eliminates Human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Identifies Print Defects</a:t>
            </a: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Low inference time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Reliability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Simple Layout</a:t>
            </a:r>
          </a:p>
        </p:txBody>
      </p:sp>
    </p:spTree>
    <p:extLst>
      <p:ext uri="{BB962C8B-B14F-4D97-AF65-F5344CB8AC3E}">
        <p14:creationId xmlns:p14="http://schemas.microsoft.com/office/powerpoint/2010/main" val="206418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5BB9038EA044B8CEA2449224DEBCE" ma:contentTypeVersion="2" ma:contentTypeDescription="Create a new document." ma:contentTypeScope="" ma:versionID="b7507d763693227d8786baf1d92782d5">
  <xsd:schema xmlns:xsd="http://www.w3.org/2001/XMLSchema" xmlns:xs="http://www.w3.org/2001/XMLSchema" xmlns:p="http://schemas.microsoft.com/office/2006/metadata/properties" xmlns:ns3="f5c5140a-861c-4050-b597-dca09c28ac7e" targetNamespace="http://schemas.microsoft.com/office/2006/metadata/properties" ma:root="true" ma:fieldsID="25a0783db78917384dab14223b0e51c2" ns3:_="">
    <xsd:import namespace="f5c5140a-861c-4050-b597-dca09c28ac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c5140a-861c-4050-b597-dca09c28a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E427DA-7AD2-4E74-B9C9-741680415C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A075B1-4A03-49B0-BDC6-2CFC4F199D38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f5c5140a-861c-4050-b597-dca09c28ac7e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1A78632-7924-427E-AC36-2EAAC23321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c5140a-861c-4050-b597-dca09c28a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640</Words>
  <Application>Microsoft Office PowerPoint</Application>
  <PresentationFormat>Widescreen</PresentationFormat>
  <Paragraphs>166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ff2</vt:lpstr>
      <vt:lpstr>ff7</vt:lpstr>
      <vt:lpstr>Helvetica</vt:lpstr>
      <vt:lpstr>Montserrat</vt:lpstr>
      <vt:lpstr>Office Theme</vt:lpstr>
      <vt:lpstr>Octane’22 Review Presentation </vt:lpstr>
      <vt:lpstr>Pad Printing</vt:lpstr>
      <vt:lpstr>Pad Printing</vt:lpstr>
      <vt:lpstr>Possible defects</vt:lpstr>
      <vt:lpstr>Possible defects</vt:lpstr>
      <vt:lpstr>Possible defects</vt:lpstr>
      <vt:lpstr>Possible defects</vt:lpstr>
      <vt:lpstr>Probability of defects</vt:lpstr>
      <vt:lpstr>Machine Vision Inspection System</vt:lpstr>
      <vt:lpstr>Vision system Camera</vt:lpstr>
      <vt:lpstr>Approach towards identifying defects</vt:lpstr>
      <vt:lpstr>Image Pre-processing</vt:lpstr>
      <vt:lpstr>Deep Neural Networks</vt:lpstr>
      <vt:lpstr>Transfer learning</vt:lpstr>
      <vt:lpstr>GPU vs CPU</vt:lpstr>
      <vt:lpstr>ResNet vs MobileNet-V2 </vt:lpstr>
      <vt:lpstr>Loss function</vt:lpstr>
      <vt:lpstr>Data Augmentation</vt:lpstr>
      <vt:lpstr>Model identification</vt:lpstr>
      <vt:lpstr>Output – Smudge defect</vt:lpstr>
      <vt:lpstr>Output – Smudge defect</vt:lpstr>
      <vt:lpstr>Output – Smudge defect</vt:lpstr>
      <vt:lpstr>Key benefits</vt:lpstr>
      <vt:lpstr>Future work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Octane’22 Review Presentation</dc:title>
  <dc:creator>AMBATI SANNIDHI</dc:creator>
  <cp:lastModifiedBy>AMBATI SANNIDHI</cp:lastModifiedBy>
  <cp:revision>691</cp:revision>
  <dcterms:created xsi:type="dcterms:W3CDTF">2022-07-04T17:14:24Z</dcterms:created>
  <dcterms:modified xsi:type="dcterms:W3CDTF">2022-07-08T05:57:33Z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0x01010013E5BB9038EA044B8CEA2449224DEBCE</vt:lpwstr>
  </property>
</Properties>
</file>